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9" r:id="rId18"/>
  </p:sldIdLst>
  <p:sldSz cx="12192000" cy="6858000"/>
  <p:notesSz cx="6858000" cy="9144000"/>
  <p:embeddedFontLst>
    <p:embeddedFont>
      <p:font typeface="Lato Black" panose="020F0502020204030203" pitchFamily="34" charset="0"/>
      <p:bold r:id="rId20"/>
      <p:boldItalic r:id="rId21"/>
    </p:embeddedFont>
    <p:embeddedFont>
      <p:font typeface="Libre Baskerville" panose="02000000000000000000" pitchFamily="2" charset="0"/>
      <p:regular r:id="rId22"/>
      <p:bold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hanuindl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hanuindl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5751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75495"/>
            <a:ext cx="724618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AMCAT Data Analysis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C09DB6-BECD-3278-1738-660772E0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61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Bivariate Analysis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B32C0-0649-FD6F-DABC-7A8DB0A00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784704"/>
            <a:ext cx="10515600" cy="4799462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3. </a:t>
            </a:r>
            <a:r>
              <a:rPr lang="en-US" dirty="0" err="1"/>
              <a:t>Pairplot</a:t>
            </a:r>
            <a:r>
              <a:rPr lang="en-US" dirty="0"/>
              <a:t> for Numerical Columns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4528D-DF8F-EA36-15D9-0131BC28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4" y="1342751"/>
            <a:ext cx="5924444" cy="53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8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97C1-C5F9-B056-AB55-85F651D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41" y="48824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Bivariate Analysis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8899-90C8-3672-C223-3F79465DF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60032"/>
            <a:ext cx="10515600" cy="5573039"/>
          </a:xfrm>
        </p:spPr>
        <p:txBody>
          <a:bodyPr/>
          <a:lstStyle/>
          <a:p>
            <a:pPr marL="114300" indent="0">
              <a:buNone/>
            </a:pPr>
            <a:r>
              <a:rPr lang="en-IN" b="1" dirty="0"/>
              <a:t>2. Categorical vs Numerical</a:t>
            </a:r>
          </a:p>
          <a:p>
            <a:pPr marL="114300" indent="0">
              <a:buNone/>
            </a:pPr>
            <a:r>
              <a:rPr lang="en-US" sz="2400" dirty="0"/>
              <a:t>- Swarm plot for Designation and Salary 	      - Boxplot for Gender and Salary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69C7C-BD74-9A6C-8DFD-B7620D5D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73" y="2285596"/>
            <a:ext cx="4895492" cy="358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28BDC-0651-982E-4069-DDAC4FEF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00" y="2386641"/>
            <a:ext cx="4997173" cy="37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BD77-F4EA-99F2-8852-9EF029EF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18254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Bivariate Analysis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33EC-77B4-FD3B-1D43-8B87C70C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182" y="738545"/>
            <a:ext cx="10515600" cy="4351338"/>
          </a:xfrm>
        </p:spPr>
        <p:txBody>
          <a:bodyPr/>
          <a:lstStyle/>
          <a:p>
            <a:pPr marL="114300" indent="0">
              <a:buNone/>
            </a:pPr>
            <a:r>
              <a:rPr lang="en-IN" b="1" dirty="0"/>
              <a:t>3. Categorical vs 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D1476-3B60-D8ED-C92A-52CDE298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08" y="1403232"/>
            <a:ext cx="6316693" cy="53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0860-2BED-17CE-E1D0-835D0715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Key Business Question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1AA60-1084-4A8E-27DC-D33BDDEF8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AutoNum type="arabicPeriod"/>
            </a:pPr>
            <a:r>
              <a:rPr lang="en-US" sz="2400" dirty="0"/>
              <a:t>Times of India article dated Jan 18, 2019 states that “After doing your Computer Science Engineering if you take up jobs as a Programming Analyst, Software Engineer, Hardware Engineer and Associate Engineer you can earn up to 2.5-3 lakhs as a fresh graduate.”</a:t>
            </a:r>
            <a:endParaRPr lang="en-IN" sz="2400" dirty="0"/>
          </a:p>
          <a:p>
            <a:r>
              <a:rPr lang="en-US" sz="2400" dirty="0"/>
              <a:t>Mean Salary of fresh graduates: nan</a:t>
            </a:r>
          </a:p>
          <a:p>
            <a:r>
              <a:rPr lang="en-US" sz="2400" dirty="0"/>
              <a:t>Median Salary of fresh graduates: nan</a:t>
            </a:r>
          </a:p>
          <a:p>
            <a:r>
              <a:rPr lang="en-US" sz="2400" dirty="0"/>
              <a:t>The salary claim of 2.5-3 lakhs is not supported by the data.</a:t>
            </a:r>
          </a:p>
        </p:txBody>
      </p:sp>
    </p:spTree>
    <p:extLst>
      <p:ext uri="{BB962C8B-B14F-4D97-AF65-F5344CB8AC3E}">
        <p14:creationId xmlns:p14="http://schemas.microsoft.com/office/powerpoint/2010/main" val="285708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F946-0C1F-87AB-C932-1B37A6B1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34"/>
            <a:ext cx="5704786" cy="866955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rgbClr val="FF0000"/>
                </a:solidFill>
              </a:rPr>
              <a:t>Key Business Question</a:t>
            </a:r>
            <a:endParaRPr lang="en-IN" sz="44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6FCE3AC-ED83-DEA8-06A0-175524D9E10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0230" r="10230"/>
          <a:stretch/>
        </p:blipFill>
        <p:spPr>
          <a:xfrm>
            <a:off x="5672018" y="1326730"/>
            <a:ext cx="6172200" cy="48736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B6DF4-D0B9-4DA8-99EB-F6FA7BA6B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42536"/>
            <a:ext cx="4439578" cy="412645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2000" dirty="0"/>
              <a:t>2. </a:t>
            </a:r>
            <a:r>
              <a:rPr lang="en-US" sz="2000" dirty="0"/>
              <a:t>Is there a relationship between gender and specialization? (i.e. Does the preference of Specialization depend on the Gender?)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000" dirty="0"/>
              <a:t>Chi-Square Statistic: 12.620977117911053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000" dirty="0"/>
              <a:t>p-value: 0.8573966356381522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no significant relationship between Gender and Specialization.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600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121930-DC23-AA04-06F6-23CBA974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0C0662-E73B-53CB-CADA-A5086662F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/>
              <a:t>From the above analysis we can conclude the following:-</a:t>
            </a:r>
          </a:p>
          <a:p>
            <a:r>
              <a:rPr lang="en-US" sz="2000" dirty="0"/>
              <a:t>Outliers were identified in several numerical columns, especially in salary distribution. High salaries were seen in senior-level positions, while junior positions and fresh graduates had comparatively lower salaries.</a:t>
            </a:r>
          </a:p>
          <a:p>
            <a:r>
              <a:rPr lang="en-US" sz="2000" dirty="0"/>
              <a:t>Most employees earn between 2 to 5 lakhs, with a few outliers earning above 10 lakhs.</a:t>
            </a:r>
          </a:p>
          <a:p>
            <a:r>
              <a:rPr lang="en-US" sz="2000" dirty="0"/>
              <a:t>The distributions of high school and college grades show most individuals scoring between 70%-90%.</a:t>
            </a:r>
          </a:p>
          <a:p>
            <a:r>
              <a:rPr lang="en-US" sz="2000" dirty="0"/>
              <a:t>There is a weak positive correlation between GPA and Salary, as seen in the scatter and </a:t>
            </a:r>
            <a:r>
              <a:rPr lang="en-US" sz="2000" dirty="0" err="1"/>
              <a:t>hexbin</a:t>
            </a:r>
            <a:r>
              <a:rPr lang="en-US" sz="2000" dirty="0"/>
              <a:t> plots.</a:t>
            </a:r>
          </a:p>
          <a:p>
            <a:r>
              <a:rPr lang="en-US" sz="2000" dirty="0"/>
              <a:t>There is no significant relationship between Gender and Specialization.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1465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40A8-5A97-81D5-3B26-1588F450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Interesting Conclusions and Research Questions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BEF57-AD54-8D05-C574-59DD4305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AutoNum type="arabicPeriod"/>
            </a:pPr>
            <a:r>
              <a:rPr lang="en-US" dirty="0"/>
              <a:t>Does Personality Influence Salary?</a:t>
            </a:r>
          </a:p>
          <a:p>
            <a:pPr marL="628650" indent="-514350">
              <a:buAutoNum type="arabicPeriod"/>
            </a:pPr>
            <a:r>
              <a:rPr lang="en-US" dirty="0"/>
              <a:t>Is there a relationship between the type of city (</a:t>
            </a:r>
            <a:r>
              <a:rPr lang="en-US" dirty="0" err="1"/>
              <a:t>JobCity</a:t>
            </a:r>
            <a:r>
              <a:rPr lang="en-US" dirty="0"/>
              <a:t>) and Salary?</a:t>
            </a:r>
          </a:p>
          <a:p>
            <a:pPr marL="628650" indent="-514350">
              <a:buAutoNum type="arabicPeriod"/>
            </a:pPr>
            <a:r>
              <a:rPr lang="en-US" dirty="0"/>
              <a:t>How does the employee's college GPA influence their job title and salary progression?</a:t>
            </a:r>
          </a:p>
          <a:p>
            <a:pPr marL="628650" indent="-514350">
              <a:buAutoNum type="arabicPeriod"/>
            </a:pPr>
            <a:r>
              <a:rPr lang="en-US" dirty="0"/>
              <a:t>Does Gender Affect Promotion Rates or Job Titles?</a:t>
            </a:r>
          </a:p>
        </p:txBody>
      </p:sp>
    </p:spTree>
    <p:extLst>
      <p:ext uri="{BB962C8B-B14F-4D97-AF65-F5344CB8AC3E}">
        <p14:creationId xmlns:p14="http://schemas.microsoft.com/office/powerpoint/2010/main" val="380327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7812" y="1299172"/>
            <a:ext cx="1061455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name is Bhanu. I’m currently pursuing my BTech in Computer Science and Engineering.</a:t>
            </a:r>
            <a:endParaRPr lang="en-IN"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Data Science?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Science plays a major role in decision making.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real time data and generating the insights from them are crucial in data science.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Behind them data science including statistics, mathematics, programming and many advance technologies like Artificial Intelligence, etc.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 URLs:-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- </a:t>
            </a: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https://www.linkedin.com/in/bhanuindla/</a:t>
            </a:r>
            <a:endParaRPr lang="en-IN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- </a:t>
            </a: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https://github.com/Bhanuindla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956743" y="571830"/>
            <a:ext cx="6099463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4400" b="0" i="0" u="none" strike="noStrike" cap="none" dirty="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sz="44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708804" y="202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b="1" dirty="0">
                <a:solidFill>
                  <a:srgbClr val="FF0000"/>
                </a:solidFill>
              </a:rPr>
              <a:t>Agenda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656126" y="144745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buSzPct val="100000"/>
            </a:pPr>
            <a:r>
              <a:rPr lang="en-IN" b="1" dirty="0"/>
              <a:t>Objective of the Project</a:t>
            </a:r>
            <a:endParaRPr dirty="0"/>
          </a:p>
          <a:p>
            <a:pPr indent="-457200">
              <a:buSzPct val="100000"/>
            </a:pPr>
            <a:r>
              <a:rPr lang="en-IN" b="1" dirty="0"/>
              <a:t>Data set Description </a:t>
            </a:r>
          </a:p>
          <a:p>
            <a:pPr indent="-457200" algn="just">
              <a:buSzPct val="100000"/>
            </a:pPr>
            <a:r>
              <a:rPr lang="en-IN" b="1" dirty="0"/>
              <a:t>Univariate Analysis</a:t>
            </a:r>
            <a:endParaRPr dirty="0"/>
          </a:p>
          <a:p>
            <a:pPr indent="-457200" algn="just">
              <a:buSzPct val="100000"/>
            </a:pPr>
            <a:r>
              <a:rPr lang="en-IN" b="1" dirty="0"/>
              <a:t>Bivariate Analysis</a:t>
            </a:r>
            <a:endParaRPr b="1" dirty="0"/>
          </a:p>
          <a:p>
            <a:pPr indent="-457200">
              <a:buSzPct val="100000"/>
            </a:pPr>
            <a:r>
              <a:rPr lang="en-IN" b="1" dirty="0"/>
              <a:t>Key Business Question  </a:t>
            </a:r>
            <a:endParaRPr dirty="0"/>
          </a:p>
          <a:p>
            <a:pPr indent="-457200">
              <a:buSzPct val="100000"/>
            </a:pPr>
            <a:r>
              <a:rPr lang="en-IN" b="1" dirty="0"/>
              <a:t>Conclusion</a:t>
            </a:r>
            <a:endParaRPr dirty="0"/>
          </a:p>
          <a:p>
            <a:pPr indent="-457200">
              <a:buSzPct val="100000"/>
            </a:pPr>
            <a:r>
              <a:rPr lang="en-US" b="1" dirty="0"/>
              <a:t>Interesting Conclusions and Research Questions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A44B-DE77-6417-89DE-CC2A4B83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87" y="80794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Objective of the Project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26F76-2C8E-83D6-6E6C-371A3DD3D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primary goal of this project is to: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Give detailed data description of the dataset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IN" dirty="0"/>
              <a:t>Univariate Analysis</a:t>
            </a:r>
          </a:p>
          <a:p>
            <a:pPr marL="628650" indent="-514350">
              <a:buFont typeface="+mj-lt"/>
              <a:buAutoNum type="arabicPeriod"/>
            </a:pPr>
            <a:r>
              <a:rPr lang="en-IN" dirty="0"/>
              <a:t>Perform Bivariate Analysis</a:t>
            </a:r>
          </a:p>
          <a:p>
            <a:pPr marL="114300" indent="0">
              <a:buNone/>
            </a:pPr>
            <a:r>
              <a:rPr lang="en-IN" dirty="0"/>
              <a:t>	-By </a:t>
            </a:r>
            <a:r>
              <a:rPr lang="en-US" dirty="0"/>
              <a:t>Considering Salary as a target variable.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208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867A-43EE-BE90-E8DD-7AF05305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set Description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D5C6C-8784-DA45-A7B2-27296B136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Shape of the Dataset:</a:t>
            </a:r>
          </a:p>
          <a:p>
            <a:pPr marL="114300" indent="0">
              <a:buNone/>
            </a:pPr>
            <a:r>
              <a:rPr lang="en-US" b="1" dirty="0"/>
              <a:t>	Rows</a:t>
            </a:r>
            <a:r>
              <a:rPr lang="en-US" dirty="0"/>
              <a:t>: 3,998</a:t>
            </a:r>
          </a:p>
          <a:p>
            <a:pPr marL="114300" indent="0">
              <a:buNone/>
            </a:pPr>
            <a:r>
              <a:rPr lang="en-US" b="1" dirty="0"/>
              <a:t>	Columns</a:t>
            </a:r>
            <a:r>
              <a:rPr lang="en-US" dirty="0"/>
              <a:t>: 39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Summary Statistics of Salary column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Mean: 468720.44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Min: 10000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Max: 1100000</a:t>
            </a:r>
          </a:p>
        </p:txBody>
      </p:sp>
    </p:spTree>
    <p:extLst>
      <p:ext uri="{BB962C8B-B14F-4D97-AF65-F5344CB8AC3E}">
        <p14:creationId xmlns:p14="http://schemas.microsoft.com/office/powerpoint/2010/main" val="233387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17CC-4680-47B2-592C-65096673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54" y="198348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Univariate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FE71D-60DB-3893-9742-6E7876A49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554" y="1079514"/>
            <a:ext cx="11040374" cy="54478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1. Boxplots for each numerical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IN" sz="1800" dirty="0"/>
              <a:t>       -</a:t>
            </a:r>
            <a:r>
              <a:rPr lang="en-US" sz="1800" dirty="0"/>
              <a:t>Outliers can be detected using boxplots, which highlight points lying far from the interquartile range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EC64-752E-7521-31C4-0AC83EF8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85403"/>
            <a:ext cx="9034733" cy="398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18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637D-0298-C1BB-18AB-EB9D7776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80" y="112083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Univariate Analysis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71A66-37DF-F57A-0688-58D31AD06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679" y="1037744"/>
            <a:ext cx="10985739" cy="548382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2. probability and frequency distribution of each numerical column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IN" dirty="0"/>
              <a:t>	</a:t>
            </a:r>
            <a:r>
              <a:rPr lang="en-IN" sz="1800" dirty="0"/>
              <a:t>-</a:t>
            </a:r>
            <a:r>
              <a:rPr lang="en-US" sz="1800" b="1" dirty="0"/>
              <a:t>Histograms</a:t>
            </a:r>
            <a:r>
              <a:rPr lang="en-US" sz="1800" dirty="0"/>
              <a:t> to visualize the frequency distribution</a:t>
            </a:r>
          </a:p>
          <a:p>
            <a:pPr marL="114300" indent="0">
              <a:buNone/>
            </a:pPr>
            <a:r>
              <a:rPr lang="en-US" sz="1800" dirty="0"/>
              <a:t>	-</a:t>
            </a:r>
            <a:r>
              <a:rPr lang="en-US" sz="1800" b="1" dirty="0"/>
              <a:t>Probability Density Functions</a:t>
            </a:r>
            <a:r>
              <a:rPr lang="en-US" sz="1800" dirty="0"/>
              <a:t> to analyze continuous numerical data.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C6D76-1D01-F5B3-0F6A-33A043B7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77" y="1613649"/>
            <a:ext cx="8591909" cy="3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3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40FF-00DE-C74C-484B-64FEFEA8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Univariate Analysis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52B63-F4DB-4A9D-98C8-65C2F31FD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3. Frequency distribution of each categorical Variable/Column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 -</a:t>
            </a:r>
            <a:r>
              <a:rPr lang="en-US" sz="1800" b="1" dirty="0"/>
              <a:t>Count plots</a:t>
            </a:r>
            <a:r>
              <a:rPr lang="en-US" sz="1800" dirty="0"/>
              <a:t> to visualize the distribution of categories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3C65-1912-57A6-A4F1-6558642B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4" y="2387533"/>
            <a:ext cx="10201872" cy="24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9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78CC-A196-4D8F-F224-D856C384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Bivariate Analysis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sz="2800" b="1" dirty="0">
                <a:solidFill>
                  <a:schemeClr val="tx1"/>
                </a:solidFill>
              </a:rPr>
              <a:t>1. Numerical vs Numerical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239C4-1C47-A734-E18C-F92E7DA13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80831"/>
            <a:ext cx="5157787" cy="82391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1. Scatter plot for Numerical Columns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D0EA47-E92A-BF94-5DD9-568A603E36F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6611" y="2171520"/>
            <a:ext cx="5157787" cy="3684588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A968D5-D7B9-E02D-F04A-D09640A05AE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69024" y="1180831"/>
            <a:ext cx="5183188" cy="823912"/>
          </a:xfrm>
        </p:spPr>
        <p:txBody>
          <a:bodyPr>
            <a:normAutofit/>
          </a:bodyPr>
          <a:lstStyle/>
          <a:p>
            <a:r>
              <a:rPr lang="en-US" dirty="0"/>
              <a:t>2. </a:t>
            </a:r>
            <a:r>
              <a:rPr lang="en-US" dirty="0" err="1"/>
              <a:t>Hexbin</a:t>
            </a:r>
            <a:r>
              <a:rPr lang="en-US" dirty="0"/>
              <a:t> plot for Numerical Columns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2F0D54-7114-79C8-128A-3D1B14C096F3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69024" y="2171520"/>
            <a:ext cx="5183188" cy="3684588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5146E-618D-0AB0-F192-186F488D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72" y="2222539"/>
            <a:ext cx="4778249" cy="3754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5710E-B050-1A1B-AD2C-0230B721C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730" y="2268546"/>
            <a:ext cx="4563779" cy="346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608</Words>
  <Application>Microsoft Office PowerPoint</Application>
  <PresentationFormat>Widescreen</PresentationFormat>
  <Paragraphs>96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Wingdings</vt:lpstr>
      <vt:lpstr>Libre Baskerville</vt:lpstr>
      <vt:lpstr>Arial</vt:lpstr>
      <vt:lpstr>Calibri</vt:lpstr>
      <vt:lpstr>Lato Black</vt:lpstr>
      <vt:lpstr>Office Theme</vt:lpstr>
      <vt:lpstr>PowerPoint Presentation</vt:lpstr>
      <vt:lpstr>PowerPoint Presentation</vt:lpstr>
      <vt:lpstr>Agenda</vt:lpstr>
      <vt:lpstr>Objective of the Project </vt:lpstr>
      <vt:lpstr>Data set Description </vt:lpstr>
      <vt:lpstr>Univariate Analysis</vt:lpstr>
      <vt:lpstr>Univariate Analysis</vt:lpstr>
      <vt:lpstr>Univariate Analysis</vt:lpstr>
      <vt:lpstr>Bivariate Analysis 1. Numerical vs Numerical</vt:lpstr>
      <vt:lpstr>Bivariate Analysis</vt:lpstr>
      <vt:lpstr>Bivariate Analysis</vt:lpstr>
      <vt:lpstr>Bivariate Analysis</vt:lpstr>
      <vt:lpstr>Key Business Question</vt:lpstr>
      <vt:lpstr>Key Business Question</vt:lpstr>
      <vt:lpstr>Conclusion</vt:lpstr>
      <vt:lpstr>Interesting Conclusions and Research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21881A05F6</cp:lastModifiedBy>
  <cp:revision>1</cp:revision>
  <dcterms:created xsi:type="dcterms:W3CDTF">2021-02-16T05:19:01Z</dcterms:created>
  <dcterms:modified xsi:type="dcterms:W3CDTF">2024-10-02T09:17:51Z</dcterms:modified>
</cp:coreProperties>
</file>